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6"/>
    <p:sldId id="257" r:id="rId27"/>
    <p:sldId id="258" r:id="rId28"/>
    <p:sldId id="259" r:id="rId29"/>
    <p:sldId id="260" r:id="rId30"/>
    <p:sldId id="261" r:id="rId31"/>
    <p:sldId id="262" r:id="rId32"/>
    <p:sldId id="263" r:id="rId33"/>
    <p:sldId id="264" r:id="rId34"/>
    <p:sldId id="265" r:id="rId35"/>
    <p:sldId id="266" r:id="rId36"/>
    <p:sldId id="267" r:id="rId37"/>
    <p:sldId id="268" r:id="rId38"/>
    <p:sldId id="269" r:id="rId39"/>
    <p:sldId id="270" r:id="rId40"/>
    <p:sldId id="271" r:id="rId41"/>
    <p:sldId id="272" r:id="rId42"/>
    <p:sldId id="273" r:id="rId43"/>
    <p:sldId id="274" r:id="rId44"/>
    <p:sldId id="275" r:id="rId45"/>
    <p:sldId id="276" r:id="rId46"/>
    <p:sldId id="277" r:id="rId47"/>
    <p:sldId id="278" r:id="rId48"/>
    <p:sldId id="279" r:id="rId49"/>
    <p:sldId id="280" r:id="rId50"/>
    <p:sldId id="281" r:id="rId51"/>
    <p:sldId id="282" r:id="rId52"/>
    <p:sldId id="283" r:id="rId53"/>
    <p:sldId id="284" r:id="rId54"/>
    <p:sldId id="285" r:id="rId55"/>
    <p:sldId id="286" r:id="rId56"/>
    <p:sldId id="287" r:id="rId57"/>
    <p:sldId id="288" r:id="rId58"/>
    <p:sldId id="289" r:id="rId59"/>
    <p:sldId id="290" r:id="rId60"/>
    <p:sldId id="291" r:id="rId61"/>
    <p:sldId id="292" r:id="rId62"/>
    <p:sldId id="293" r:id="rId63"/>
    <p:sldId id="294" r:id="rId64"/>
    <p:sldId id="295" r:id="rId65"/>
    <p:sldId id="296" r:id="rId66"/>
    <p:sldId id="297" r:id="rId67"/>
    <p:sldId id="298" r:id="rId68"/>
    <p:sldId id="299" r:id="rId69"/>
    <p:sldId id="300" r:id="rId70"/>
    <p:sldId id="301" r:id="rId71"/>
    <p:sldId id="302" r:id="rId72"/>
    <p:sldId id="303" r:id="rId73"/>
    <p:sldId id="304" r:id="rId74"/>
    <p:sldId id="305" r:id="rId75"/>
    <p:sldId id="306" r:id="rId76"/>
    <p:sldId id="307" r:id="rId77"/>
    <p:sldId id="308" r:id="rId78"/>
    <p:sldId id="309" r:id="rId79"/>
    <p:sldId id="310" r:id="rId80"/>
  </p:sldIdLst>
  <p:sldSz cx="18288000" cy="10287000"/>
  <p:notesSz cx="6858000" cy="9144000"/>
  <p:embeddedFontLst>
    <p:embeddedFont>
      <p:font typeface="Oswald" charset="1" panose="00000500000000000000"/>
      <p:regular r:id="rId6"/>
    </p:embeddedFont>
    <p:embeddedFont>
      <p:font typeface="Oswald Bold" charset="1" panose="00000800000000000000"/>
      <p:regular r:id="rId7"/>
    </p:embeddedFont>
    <p:embeddedFont>
      <p:font typeface="Arimo" charset="1" panose="020B0604020202020204"/>
      <p:regular r:id="rId8"/>
    </p:embeddedFont>
    <p:embeddedFont>
      <p:font typeface="Arimo Bold" charset="1" panose="020B0704020202020204"/>
      <p:regular r:id="rId9"/>
    </p:embeddedFont>
    <p:embeddedFont>
      <p:font typeface="Arimo Italics" charset="1" panose="020B0604020202090204"/>
      <p:regular r:id="rId10"/>
    </p:embeddedFont>
    <p:embeddedFont>
      <p:font typeface="Arimo Bold Italics" charset="1" panose="020B0704020202090204"/>
      <p:regular r:id="rId11"/>
    </p:embeddedFont>
    <p:embeddedFont>
      <p:font typeface="Open Sans Light" charset="1" panose="020B0306030504020204"/>
      <p:regular r:id="rId12"/>
    </p:embeddedFont>
    <p:embeddedFont>
      <p:font typeface="Open Sans Light Bold" charset="1" panose="020B0806030504020204"/>
      <p:regular r:id="rId13"/>
    </p:embeddedFont>
    <p:embeddedFont>
      <p:font typeface="Open Sans Light Italics" charset="1" panose="020B0306030504020204"/>
      <p:regular r:id="rId14"/>
    </p:embeddedFont>
    <p:embeddedFont>
      <p:font typeface="Open Sans Light Bold Italics" charset="1" panose="020B0806030504020204"/>
      <p:regular r:id="rId15"/>
    </p:embeddedFont>
    <p:embeddedFont>
      <p:font typeface="Open Sans" charset="1" panose="020B0606030504020204"/>
      <p:regular r:id="rId16"/>
    </p:embeddedFont>
    <p:embeddedFont>
      <p:font typeface="Open Sans Bold" charset="1" panose="020B0806030504020204"/>
      <p:regular r:id="rId17"/>
    </p:embeddedFont>
    <p:embeddedFont>
      <p:font typeface="Open Sans Italics" charset="1" panose="020B0606030504020204"/>
      <p:regular r:id="rId18"/>
    </p:embeddedFont>
    <p:embeddedFont>
      <p:font typeface="Open Sans Bold Italics" charset="1" panose="020B0806030504020204"/>
      <p:regular r:id="rId19"/>
    </p:embeddedFont>
    <p:embeddedFont>
      <p:font typeface="Open Sans Extra Bold" charset="1" panose="020B0906030804020204"/>
      <p:regular r:id="rId20"/>
    </p:embeddedFont>
    <p:embeddedFont>
      <p:font typeface="Open Sans Extra Bold Italics" charset="1" panose="020B0906030804020204"/>
      <p:regular r:id="rId21"/>
    </p:embeddedFont>
    <p:embeddedFont>
      <p:font typeface="Montserrat Semi-Bold" charset="1" panose="00000700000000000000"/>
      <p:regular r:id="rId22"/>
    </p:embeddedFont>
    <p:embeddedFont>
      <p:font typeface="Montserrat Semi-Bold Bold" charset="1" panose="00000800000000000000"/>
      <p:regular r:id="rId23"/>
    </p:embeddedFont>
    <p:embeddedFont>
      <p:font typeface="Montserrat Semi-Bold Italics" charset="1" panose="00000700000000000000"/>
      <p:regular r:id="rId24"/>
    </p:embeddedFont>
    <p:embeddedFont>
      <p:font typeface="Montserrat Semi-Bold Bold Italics" charset="1" panose="00000800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slides/slide1.xml" Type="http://schemas.openxmlformats.org/officeDocument/2006/relationships/slide"/><Relationship Id="rId27" Target="slides/slide2.xml" Type="http://schemas.openxmlformats.org/officeDocument/2006/relationships/slide"/><Relationship Id="rId28" Target="slides/slide3.xml" Type="http://schemas.openxmlformats.org/officeDocument/2006/relationships/slide"/><Relationship Id="rId29" Target="slides/slide4.xml" Type="http://schemas.openxmlformats.org/officeDocument/2006/relationships/slide"/><Relationship Id="rId3" Target="viewProps.xml" Type="http://schemas.openxmlformats.org/officeDocument/2006/relationships/viewProps"/><Relationship Id="rId30" Target="slides/slide5.xml" Type="http://schemas.openxmlformats.org/officeDocument/2006/relationships/slide"/><Relationship Id="rId31" Target="slides/slide6.xml" Type="http://schemas.openxmlformats.org/officeDocument/2006/relationships/slide"/><Relationship Id="rId32" Target="slides/slide7.xml" Type="http://schemas.openxmlformats.org/officeDocument/2006/relationships/slide"/><Relationship Id="rId33" Target="slides/slide8.xml" Type="http://schemas.openxmlformats.org/officeDocument/2006/relationships/slide"/><Relationship Id="rId34" Target="slides/slide9.xml" Type="http://schemas.openxmlformats.org/officeDocument/2006/relationships/slide"/><Relationship Id="rId35" Target="slides/slide10.xml" Type="http://schemas.openxmlformats.org/officeDocument/2006/relationships/slide"/><Relationship Id="rId36" Target="slides/slide11.xml" Type="http://schemas.openxmlformats.org/officeDocument/2006/relationships/slide"/><Relationship Id="rId37" Target="slides/slide12.xml" Type="http://schemas.openxmlformats.org/officeDocument/2006/relationships/slide"/><Relationship Id="rId38" Target="slides/slide13.xml" Type="http://schemas.openxmlformats.org/officeDocument/2006/relationships/slide"/><Relationship Id="rId39" Target="slides/slide14.xml" Type="http://schemas.openxmlformats.org/officeDocument/2006/relationships/slide"/><Relationship Id="rId4" Target="theme/theme1.xml" Type="http://schemas.openxmlformats.org/officeDocument/2006/relationships/theme"/><Relationship Id="rId40" Target="slides/slide15.xml" Type="http://schemas.openxmlformats.org/officeDocument/2006/relationships/slide"/><Relationship Id="rId41" Target="slides/slide16.xml" Type="http://schemas.openxmlformats.org/officeDocument/2006/relationships/slide"/><Relationship Id="rId42" Target="slides/slide17.xml" Type="http://schemas.openxmlformats.org/officeDocument/2006/relationships/slide"/><Relationship Id="rId43" Target="slides/slide18.xml" Type="http://schemas.openxmlformats.org/officeDocument/2006/relationships/slide"/><Relationship Id="rId44" Target="slides/slide19.xml" Type="http://schemas.openxmlformats.org/officeDocument/2006/relationships/slide"/><Relationship Id="rId45" Target="slides/slide20.xml" Type="http://schemas.openxmlformats.org/officeDocument/2006/relationships/slide"/><Relationship Id="rId46" Target="slides/slide21.xml" Type="http://schemas.openxmlformats.org/officeDocument/2006/relationships/slide"/><Relationship Id="rId47" Target="slides/slide22.xml" Type="http://schemas.openxmlformats.org/officeDocument/2006/relationships/slide"/><Relationship Id="rId48" Target="slides/slide23.xml" Type="http://schemas.openxmlformats.org/officeDocument/2006/relationships/slide"/><Relationship Id="rId49" Target="slides/slide24.xml" Type="http://schemas.openxmlformats.org/officeDocument/2006/relationships/slide"/><Relationship Id="rId5" Target="tableStyles.xml" Type="http://schemas.openxmlformats.org/officeDocument/2006/relationships/tableStyles"/><Relationship Id="rId50" Target="slides/slide25.xml" Type="http://schemas.openxmlformats.org/officeDocument/2006/relationships/slide"/><Relationship Id="rId51" Target="slides/slide26.xml" Type="http://schemas.openxmlformats.org/officeDocument/2006/relationships/slide"/><Relationship Id="rId52" Target="slides/slide27.xml" Type="http://schemas.openxmlformats.org/officeDocument/2006/relationships/slide"/><Relationship Id="rId53" Target="slides/slide28.xml" Type="http://schemas.openxmlformats.org/officeDocument/2006/relationships/slide"/><Relationship Id="rId54" Target="slides/slide29.xml" Type="http://schemas.openxmlformats.org/officeDocument/2006/relationships/slide"/><Relationship Id="rId55" Target="slides/slide30.xml" Type="http://schemas.openxmlformats.org/officeDocument/2006/relationships/slide"/><Relationship Id="rId56" Target="slides/slide31.xml" Type="http://schemas.openxmlformats.org/officeDocument/2006/relationships/slide"/><Relationship Id="rId57" Target="slides/slide32.xml" Type="http://schemas.openxmlformats.org/officeDocument/2006/relationships/slide"/><Relationship Id="rId58" Target="slides/slide33.xml" Type="http://schemas.openxmlformats.org/officeDocument/2006/relationships/slide"/><Relationship Id="rId59" Target="slides/slide34.xml" Type="http://schemas.openxmlformats.org/officeDocument/2006/relationships/slide"/><Relationship Id="rId6" Target="fonts/font6.fntdata" Type="http://schemas.openxmlformats.org/officeDocument/2006/relationships/font"/><Relationship Id="rId60" Target="slides/slide35.xml" Type="http://schemas.openxmlformats.org/officeDocument/2006/relationships/slide"/><Relationship Id="rId61" Target="slides/slide36.xml" Type="http://schemas.openxmlformats.org/officeDocument/2006/relationships/slide"/><Relationship Id="rId62" Target="slides/slide37.xml" Type="http://schemas.openxmlformats.org/officeDocument/2006/relationships/slide"/><Relationship Id="rId63" Target="slides/slide38.xml" Type="http://schemas.openxmlformats.org/officeDocument/2006/relationships/slide"/><Relationship Id="rId64" Target="slides/slide39.xml" Type="http://schemas.openxmlformats.org/officeDocument/2006/relationships/slide"/><Relationship Id="rId65" Target="slides/slide40.xml" Type="http://schemas.openxmlformats.org/officeDocument/2006/relationships/slide"/><Relationship Id="rId66" Target="slides/slide41.xml" Type="http://schemas.openxmlformats.org/officeDocument/2006/relationships/slide"/><Relationship Id="rId67" Target="slides/slide42.xml" Type="http://schemas.openxmlformats.org/officeDocument/2006/relationships/slide"/><Relationship Id="rId68" Target="slides/slide43.xml" Type="http://schemas.openxmlformats.org/officeDocument/2006/relationships/slide"/><Relationship Id="rId69" Target="slides/slide44.xml" Type="http://schemas.openxmlformats.org/officeDocument/2006/relationships/slide"/><Relationship Id="rId7" Target="fonts/font7.fntdata" Type="http://schemas.openxmlformats.org/officeDocument/2006/relationships/font"/><Relationship Id="rId70" Target="slides/slide45.xml" Type="http://schemas.openxmlformats.org/officeDocument/2006/relationships/slide"/><Relationship Id="rId71" Target="slides/slide46.xml" Type="http://schemas.openxmlformats.org/officeDocument/2006/relationships/slide"/><Relationship Id="rId72" Target="slides/slide47.xml" Type="http://schemas.openxmlformats.org/officeDocument/2006/relationships/slide"/><Relationship Id="rId73" Target="slides/slide48.xml" Type="http://schemas.openxmlformats.org/officeDocument/2006/relationships/slide"/><Relationship Id="rId74" Target="slides/slide49.xml" Type="http://schemas.openxmlformats.org/officeDocument/2006/relationships/slide"/><Relationship Id="rId75" Target="slides/slide50.xml" Type="http://schemas.openxmlformats.org/officeDocument/2006/relationships/slide"/><Relationship Id="rId76" Target="slides/slide51.xml" Type="http://schemas.openxmlformats.org/officeDocument/2006/relationships/slide"/><Relationship Id="rId77" Target="slides/slide52.xml" Type="http://schemas.openxmlformats.org/officeDocument/2006/relationships/slide"/><Relationship Id="rId78" Target="slides/slide53.xml" Type="http://schemas.openxmlformats.org/officeDocument/2006/relationships/slide"/><Relationship Id="rId79" Target="slides/slide54.xml" Type="http://schemas.openxmlformats.org/officeDocument/2006/relationships/slide"/><Relationship Id="rId8" Target="fonts/font8.fntdata" Type="http://schemas.openxmlformats.org/officeDocument/2006/relationships/font"/><Relationship Id="rId80" Target="slides/slide55.xml" Type="http://schemas.openxmlformats.org/officeDocument/2006/relationships/slide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/Relationships>
</file>

<file path=ppt/slides/_rels/slide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/Relationships>
</file>

<file path=ppt/slides/_rels/slide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/Relationships>
</file>

<file path=ppt/slides/_rels/slide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/Relationships>
</file>

<file path=ppt/slides/_rels/slide3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/Relationships>
</file>

<file path=ppt/slides/_rels/slide3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/Relationships>
</file>

<file path=ppt/slides/_rels/slide3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/Relationships>
</file>

<file path=ppt/slides/_rels/slide3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/Relationships>
</file>

<file path=ppt/slides/_rels/slide3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4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/Relationships>
</file>

<file path=ppt/slides/_rels/slide4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/Relationships>
</file>

<file path=ppt/slides/_rels/slide4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/Relationships>
</file>

<file path=ppt/slides/_rels/slide4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/Relationships>
</file>

<file path=ppt/slides/_rels/slide4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/Relationships>
</file>

<file path=ppt/slides/_rels/slide4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/Relationships>
</file>

<file path=ppt/slides/_rels/slide4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/Relationships>
</file>

<file path=ppt/slides/_rels/slide4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/Relationships>
</file>

<file path=ppt/slides/_rels/slide4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/Relationships>
</file>

<file path=ppt/slides/_rels/slide4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jpeg" Type="http://schemas.openxmlformats.org/officeDocument/2006/relationships/image"/></Relationships>
</file>

<file path=ppt/slides/_rels/slide5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/Relationships>
</file>

<file path=ppt/slides/_rels/slide5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/Relationships>
</file>

<file path=ppt/slides/_rels/slide5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/Relationships>
</file>

<file path=ppt/slides/_rels/slide5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21" r="0" b="221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5400000">
            <a:off x="-2701636" y="4551218"/>
            <a:ext cx="5403273" cy="1184564"/>
          </a:xfrm>
          <a:prstGeom prst="rect">
            <a:avLst/>
          </a:prstGeom>
          <a:solidFill>
            <a:srgbClr val="F8CF2C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8512464" y="1028700"/>
            <a:ext cx="8534115" cy="6258833"/>
            <a:chOff x="0" y="0"/>
            <a:chExt cx="11378820" cy="8345110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3657600" cy="277091"/>
            </a:xfrm>
            <a:prstGeom prst="rect">
              <a:avLst/>
            </a:prstGeom>
            <a:solidFill>
              <a:srgbClr val="F8CF2C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36049" y="3900532"/>
              <a:ext cx="11254838" cy="44445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79"/>
                </a:lnSpc>
              </a:pPr>
              <a:r>
                <a:rPr lang="en-US" sz="3199" spc="95">
                  <a:solidFill>
                    <a:srgbClr val="FFFEE6"/>
                  </a:solidFill>
                  <a:latin typeface="Oswald"/>
                </a:rPr>
                <a:t>"Wiktoria jest wpominana w rodzinie jako kobieta łagodnego usposobienia, spokojna matka ofoarnie wychowująca dzieci."</a:t>
              </a:r>
            </a:p>
            <a:p>
              <a:pPr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 spc="95">
                  <a:solidFill>
                    <a:srgbClr val="FFFEE6"/>
                  </a:solidFill>
                  <a:latin typeface="Oswald"/>
                </a:rPr>
                <a:t>"Była kobietą o szerokich horyzontach i wrażliwą na ludzkie bolączki."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8540" y="913131"/>
              <a:ext cx="11370280" cy="12323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039"/>
                </a:lnSpc>
              </a:pPr>
              <a:r>
                <a:rPr lang="en-US" sz="6399" spc="255">
                  <a:solidFill>
                    <a:srgbClr val="F8CF2C"/>
                  </a:solidFill>
                  <a:latin typeface="Oswald"/>
                </a:rPr>
                <a:t>CHARAKTER WIKTORII</a:t>
              </a:r>
            </a:p>
          </p:txBody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6871716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80787" y="601835"/>
            <a:ext cx="17314694" cy="8647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820421" indent="-410210" lvl="1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FFFFFF"/>
                </a:solidFill>
                <a:latin typeface="Open Sans Extra Bold"/>
              </a:rPr>
              <a:t>Józef był niezwykle pracowitym i pomysłowym człowiekiem. Oprócz uprawy warzyw, trudnił się także sadownictwem, którego był aktywnym propagatorem we wsi. Założył pierwsze sady i szkółkę drzew owocowych, w której co tydzień demonstrował techniki sadownicze.</a:t>
            </a:r>
          </a:p>
          <a:p>
            <a:pPr algn="just">
              <a:lnSpc>
                <a:spcPts val="5320"/>
              </a:lnSpc>
            </a:pPr>
          </a:p>
          <a:p>
            <a:pPr algn="just" marL="820421" indent="-410210" lvl="1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FFFFFF"/>
                </a:solidFill>
                <a:latin typeface="Open Sans Extra Bold"/>
              </a:rPr>
              <a:t>Chętnie służył radą i pomocą, przekazując świeżo zdobytą wiedzę innym. Od podstaw nauczył się także hodowli pszczół i jedwabników.</a:t>
            </a:r>
          </a:p>
          <a:p>
            <a:pPr algn="just">
              <a:lnSpc>
                <a:spcPts val="5320"/>
              </a:lnSpc>
            </a:pPr>
          </a:p>
          <a:p>
            <a:pPr algn="just" marL="820421" indent="-410210" lvl="1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FFFFFF"/>
                </a:solidFill>
                <a:latin typeface="Open Sans Extra Bold"/>
              </a:rPr>
              <a:t>Jego nowatorstwo ujawniło się także w tym, że jako pierwszy we wsi wprowadził do swojego domu elektryczność, podłączając żarówkę do niewielkiego, własnoręcznie zbudowanego wiatraka.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0" y="558173"/>
            <a:ext cx="17681797" cy="8381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Józef był typowym społecznikiem, przez całe życie chętnie angażującym się w sprawy lokalnej społeczności. Sprawował funkcję bibliotekarza w Kole Młodzieży Katolickiej; był aktywnym członkiem Związku Młodzieży Wiejskiej RP "Wici". Kierował ponadto markowską spółdzielnią mleczarską. Był również członkiem spółdzielni zdrowia w Markowej.</a:t>
            </a:r>
          </a:p>
          <a:p>
            <a:pPr algn="just">
              <a:lnSpc>
                <a:spcPts val="4759"/>
              </a:lnSpc>
            </a:pPr>
          </a:p>
          <a:p>
            <a:pPr algn="just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Józef gromadził również książki o różnej tematyce, w tym wiele religijnych. Zamiłowanie do książek wyrażało się także w introligatorstwie, którym się zajmował. Jego największą pasją było fotografowanie, zajęcie niezwykle rzadkie na polskich wsiach tego okresu. Wiedzę na temat fotografii czerpał z książek. Sam również skonstruował aparat. </a:t>
            </a:r>
          </a:p>
          <a:p>
            <a:pPr algn="just">
              <a:lnSpc>
                <a:spcPts val="4759"/>
              </a:lnSpc>
            </a:pPr>
          </a:p>
          <a:p>
            <a:pPr algn="just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Wiktoria natomiast był aktorką w amatorskim zespole teatralnym Związku Młodzieży Wiejskiej RP "Wici" 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5400000">
            <a:off x="-2701636" y="4551218"/>
            <a:ext cx="5403273" cy="1184564"/>
          </a:xfrm>
          <a:prstGeom prst="rect">
            <a:avLst/>
          </a:prstGeom>
          <a:solidFill>
            <a:srgbClr val="F8CF2C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9586725" cy="7845136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9890199" y="3733035"/>
            <a:ext cx="8534115" cy="6241688"/>
            <a:chOff x="0" y="0"/>
            <a:chExt cx="11378820" cy="8322250"/>
          </a:xfrm>
        </p:grpSpPr>
        <p:sp>
          <p:nvSpPr>
            <p:cNvPr name="AutoShape 5" id="5"/>
            <p:cNvSpPr/>
            <p:nvPr/>
          </p:nvSpPr>
          <p:spPr>
            <a:xfrm rot="0">
              <a:off x="0" y="0"/>
              <a:ext cx="3657600" cy="277091"/>
            </a:xfrm>
            <a:prstGeom prst="rect">
              <a:avLst/>
            </a:prstGeom>
            <a:solidFill>
              <a:srgbClr val="F8CF2C"/>
            </a:solidFill>
          </p:spPr>
        </p:sp>
        <p:sp>
          <p:nvSpPr>
            <p:cNvPr name="TextBox 6" id="6"/>
            <p:cNvSpPr txBox="true"/>
            <p:nvPr/>
          </p:nvSpPr>
          <p:spPr>
            <a:xfrm rot="0">
              <a:off x="36049" y="5081632"/>
              <a:ext cx="11254838" cy="32406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899"/>
                </a:lnSpc>
              </a:pPr>
              <a:r>
                <a:rPr lang="en-US" sz="3499" spc="104">
                  <a:solidFill>
                    <a:srgbClr val="FFFEE6"/>
                  </a:solidFill>
                  <a:latin typeface="Oswald"/>
                </a:rPr>
                <a:t>Piękno swych charakterów oraz wartości wyniesione z rodzinnych domów stanowiły fundament, na którym budowali swoją </a:t>
              </a:r>
            </a:p>
            <a:p>
              <a:pPr>
                <a:lnSpc>
                  <a:spcPts val="4899"/>
                </a:lnSpc>
              </a:pPr>
              <a:r>
                <a:rPr lang="en-US" sz="3499" spc="104">
                  <a:solidFill>
                    <a:srgbClr val="FFFEE6"/>
                  </a:solidFill>
                  <a:latin typeface="Oswald"/>
                </a:rPr>
                <a:t>jedność małżeńską i rodzinne gniazdo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8540" y="913131"/>
              <a:ext cx="11370280" cy="24134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039"/>
                </a:lnSpc>
              </a:pPr>
              <a:r>
                <a:rPr lang="en-US" sz="6399" spc="255">
                  <a:solidFill>
                    <a:srgbClr val="F8CF2C"/>
                  </a:solidFill>
                  <a:latin typeface="Oswald"/>
                </a:rPr>
                <a:t>CODZIENNOŚĆ DROGĄ </a:t>
              </a:r>
            </a:p>
            <a:p>
              <a:pPr algn="l">
                <a:lnSpc>
                  <a:spcPts val="7039"/>
                </a:lnSpc>
              </a:pPr>
              <a:r>
                <a:rPr lang="en-US" sz="6399" spc="255">
                  <a:solidFill>
                    <a:srgbClr val="F8CF2C"/>
                  </a:solidFill>
                  <a:latin typeface="Oswald"/>
                </a:rPr>
                <a:t>DO ŚWIĘTOŚCI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36049" y="3615339"/>
              <a:ext cx="11326937" cy="965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759"/>
                </a:lnSpc>
              </a:pP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5400000">
            <a:off x="15517579" y="4638298"/>
            <a:ext cx="5403273" cy="1010405"/>
          </a:xfrm>
          <a:prstGeom prst="rect">
            <a:avLst/>
          </a:prstGeom>
          <a:solidFill>
            <a:srgbClr val="F8CF2C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36106" t="9468" r="6499" b="9468"/>
          <a:stretch>
            <a:fillRect/>
          </a:stretch>
        </p:blipFill>
        <p:spPr>
          <a:xfrm flipH="false" flipV="false" rot="0">
            <a:off x="9581000" y="-146958"/>
            <a:ext cx="9299528" cy="855399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330647" y="1191988"/>
            <a:ext cx="8997051" cy="87680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971"/>
              </a:lnSpc>
            </a:pPr>
            <a:r>
              <a:rPr lang="en-US" sz="3551" spc="106">
                <a:solidFill>
                  <a:srgbClr val="252827"/>
                </a:solidFill>
                <a:latin typeface="Oswald"/>
              </a:rPr>
              <a:t>"Józef i Wiktoria Ulmowie byli zgodnym małżeństwem, byli jedno za drugim. Bywałam często w ich domu, nigdy nie słyszałam, aby się kłócili między sobą."</a:t>
            </a:r>
          </a:p>
          <a:p>
            <a:pPr algn="just">
              <a:lnSpc>
                <a:spcPts val="4971"/>
              </a:lnSpc>
            </a:pPr>
          </a:p>
          <a:p>
            <a:pPr algn="just">
              <a:lnSpc>
                <a:spcPts val="4971"/>
              </a:lnSpc>
            </a:pPr>
            <a:r>
              <a:rPr lang="en-US" sz="3551" spc="106">
                <a:solidFill>
                  <a:srgbClr val="252827"/>
                </a:solidFill>
                <a:latin typeface="Oswald"/>
              </a:rPr>
              <a:t>"Odwiedzałem go zwłaszcza w niedzielne popołudnia od wiosny do jesieni, rozmawialiśmy wiele na temat fotografowania, jemu zawdzięczam moje hobby. Jako człowiek Józef Ulma był bardzo życzliwy, uprzejmy, w domu była atmosfera ciepła rodzinnego, tworzyła te atmosferę także Wiktoria. Był to dom ubogi, ale była tam niezwykle miła atmosfera. Wyczuwałem bardzo chrześcijańską atmosferę w tej rodzinie."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520652" y="1711459"/>
            <a:ext cx="8446915" cy="7668083"/>
            <a:chOff x="0" y="0"/>
            <a:chExt cx="11262553" cy="10224110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3620227" cy="274260"/>
            </a:xfrm>
            <a:prstGeom prst="rect">
              <a:avLst/>
            </a:prstGeom>
            <a:solidFill>
              <a:srgbClr val="F8CF2C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35681" y="5029125"/>
              <a:ext cx="11139838" cy="51949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34"/>
                </a:lnSpc>
              </a:pPr>
              <a:r>
                <a:rPr lang="en-US" sz="3167" spc="95">
                  <a:solidFill>
                    <a:srgbClr val="FFFEE6"/>
                  </a:solidFill>
                  <a:latin typeface="Oswald"/>
                </a:rPr>
                <a:t>"Józef i Wiktoria byli dobrymi ludźmi, było to bardzo zgodne małżeństwo, bardzo kochali swoje dzieci. Przez jeden tydzień mieszkałam w ich domu, kiedy Wiktoria urodziła trzecie dziecko. Pamiętam, że dzieci były dobrze wychowywane, Józef klękał z nimi wieczorem do modlitwy (Wiktoria leżała po urodzeniu dziecka)."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8453" y="913910"/>
              <a:ext cx="11254100" cy="23786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968"/>
                </a:lnSpc>
              </a:pPr>
              <a:r>
                <a:rPr lang="en-US" sz="6334" spc="253">
                  <a:solidFill>
                    <a:srgbClr val="F8CF2C"/>
                  </a:solidFill>
                  <a:latin typeface="Oswald"/>
                </a:rPr>
                <a:t>MĄDROŚĆ W WYCHOWANIU DZIECI</a:t>
              </a:r>
            </a:p>
          </p:txBody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8701160" cy="619522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242114" y="445703"/>
            <a:ext cx="12628105" cy="11820409"/>
            <a:chOff x="0" y="0"/>
            <a:chExt cx="16837473" cy="15760545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2718569"/>
              <a:ext cx="16837473" cy="104978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6240"/>
                </a:lnSpc>
              </a:pPr>
              <a:r>
                <a:rPr lang="en-US" sz="4800" spc="96">
                  <a:solidFill>
                    <a:srgbClr val="FFFEE6"/>
                  </a:solidFill>
                  <a:latin typeface="Montserrat Semi-Bold Bold"/>
                </a:rPr>
                <a:t>Józef pomagał jednej z rodzin zwanej Ryfkami (od imienia Ryfka) przy budowie schronu ziemnego w wąwozie, poza wioską.</a:t>
              </a:r>
            </a:p>
            <a:p>
              <a:pPr algn="just">
                <a:lnSpc>
                  <a:spcPts val="6240"/>
                </a:lnSpc>
              </a:pPr>
            </a:p>
            <a:p>
              <a:pPr algn="just">
                <a:lnSpc>
                  <a:spcPts val="6240"/>
                </a:lnSpc>
              </a:pPr>
              <a:r>
                <a:rPr lang="en-US" sz="4800" spc="96">
                  <a:solidFill>
                    <a:srgbClr val="FFFEE6"/>
                  </a:solidFill>
                  <a:latin typeface="Montserrat Semi-Bold Bold"/>
                </a:rPr>
                <a:t>Również Wiktoria pomogła się schronić przez jakiś czas żydowskiej rodzinie u swojej rodziny.</a:t>
              </a:r>
            </a:p>
            <a:p>
              <a:pPr algn="just">
                <a:lnSpc>
                  <a:spcPts val="6240"/>
                </a:lnSpc>
              </a:pPr>
            </a:p>
            <a:p>
              <a:pPr algn="just">
                <a:lnSpc>
                  <a:spcPts val="6240"/>
                </a:lnSpc>
              </a:pPr>
            </a:p>
          </p:txBody>
        </p:sp>
        <p:sp>
          <p:nvSpPr>
            <p:cNvPr name="AutoShape 4" id="4"/>
            <p:cNvSpPr/>
            <p:nvPr/>
          </p:nvSpPr>
          <p:spPr>
            <a:xfrm rot="0">
              <a:off x="6589936" y="0"/>
              <a:ext cx="3657600" cy="277091"/>
            </a:xfrm>
            <a:prstGeom prst="rect">
              <a:avLst/>
            </a:prstGeom>
            <a:solidFill>
              <a:srgbClr val="FFFEE6"/>
            </a:solidFill>
          </p:spPr>
        </p:sp>
        <p:sp>
          <p:nvSpPr>
            <p:cNvPr name="AutoShape 5" id="5"/>
            <p:cNvSpPr/>
            <p:nvPr/>
          </p:nvSpPr>
          <p:spPr>
            <a:xfrm rot="0">
              <a:off x="6589936" y="15483454"/>
              <a:ext cx="3657600" cy="277091"/>
            </a:xfrm>
            <a:prstGeom prst="rect">
              <a:avLst/>
            </a:prstGeom>
            <a:solidFill>
              <a:srgbClr val="FFFEE6"/>
            </a:solidFill>
          </p:spPr>
        </p:sp>
        <p:sp>
          <p:nvSpPr>
            <p:cNvPr name="TextBox 6" id="6"/>
            <p:cNvSpPr txBox="true"/>
            <p:nvPr/>
          </p:nvSpPr>
          <p:spPr>
            <a:xfrm rot="0">
              <a:off x="1512057" y="1124007"/>
              <a:ext cx="13629934" cy="965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759"/>
                </a:lnSpc>
              </a:pPr>
              <a:r>
                <a:rPr lang="en-US" sz="4800" spc="96">
                  <a:solidFill>
                    <a:srgbClr val="F8CF2C"/>
                  </a:solidFill>
                  <a:latin typeface="Oswald"/>
                </a:rPr>
                <a:t>MIŁOSIERNI SAMARYTANIE Z MARKOWEJ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829948" y="419158"/>
            <a:ext cx="12628105" cy="9448684"/>
            <a:chOff x="0" y="0"/>
            <a:chExt cx="16837473" cy="12598245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2718569"/>
              <a:ext cx="16837473" cy="73355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6240"/>
                </a:lnSpc>
              </a:pPr>
              <a:r>
                <a:rPr lang="en-US" sz="4800" spc="96">
                  <a:solidFill>
                    <a:srgbClr val="FFFEE6"/>
                  </a:solidFill>
                  <a:latin typeface="Montserrat Semi-Bold Bold"/>
                </a:rPr>
                <a:t>W 1942 r. znajomi Żydzi z Markowej i Łańcuta zjawili się w domu Ulmów, prosząc o pomoc. Józef i i Wiktoria nie odmówili. Pomimo biedy i ciągłego zagrożenia życia, Ulmowie przeszło ponad półtora roku ukrywali na strychu ośmioro Żydów. </a:t>
              </a:r>
            </a:p>
          </p:txBody>
        </p:sp>
        <p:sp>
          <p:nvSpPr>
            <p:cNvPr name="AutoShape 4" id="4"/>
            <p:cNvSpPr/>
            <p:nvPr/>
          </p:nvSpPr>
          <p:spPr>
            <a:xfrm rot="0">
              <a:off x="6589936" y="0"/>
              <a:ext cx="3657600" cy="277091"/>
            </a:xfrm>
            <a:prstGeom prst="rect">
              <a:avLst/>
            </a:prstGeom>
            <a:solidFill>
              <a:srgbClr val="FFFEE6"/>
            </a:solidFill>
          </p:spPr>
        </p:sp>
        <p:sp>
          <p:nvSpPr>
            <p:cNvPr name="AutoShape 5" id="5"/>
            <p:cNvSpPr/>
            <p:nvPr/>
          </p:nvSpPr>
          <p:spPr>
            <a:xfrm rot="0">
              <a:off x="6589936" y="12321154"/>
              <a:ext cx="3657600" cy="277091"/>
            </a:xfrm>
            <a:prstGeom prst="rect">
              <a:avLst/>
            </a:prstGeom>
            <a:solidFill>
              <a:srgbClr val="FFFEE6"/>
            </a:solidFill>
          </p:spPr>
        </p:sp>
        <p:sp>
          <p:nvSpPr>
            <p:cNvPr name="TextBox 6" id="6"/>
            <p:cNvSpPr txBox="true"/>
            <p:nvPr/>
          </p:nvSpPr>
          <p:spPr>
            <a:xfrm rot="0">
              <a:off x="1512057" y="1124007"/>
              <a:ext cx="13629934" cy="965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759"/>
                </a:lnSpc>
              </a:pPr>
              <a:r>
                <a:rPr lang="en-US" sz="4800" spc="96">
                  <a:solidFill>
                    <a:srgbClr val="F8CF2C"/>
                  </a:solidFill>
                  <a:latin typeface="Oswald"/>
                </a:rPr>
                <a:t>MIŁOSIERNI SAMARYTANIE Z MARKOWEJ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52128" y="1405890"/>
            <a:ext cx="16763306" cy="7399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Extra Bold"/>
              </a:rPr>
              <a:t>"Kiedy w nocy do okien domu wiejskiego zapukał jakiś nieznany Żyd, wraz z nim zapukał problem Żyda tamtego czasu wraz z całym splotem różnych aspektów, ryzyka i niebezpieczeństwa razem z koniecznością podjęcia decyzji. 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Extra Bold"/>
              </a:rPr>
              <a:t>Z tym wszystkim związany był dylemat duchowy. Prześladowany prosi o pomoc, o łyżkę jedzenia, o to, by przez chwilę mógł się zagrzać w ciepłym miejscu. Kiedy dostrzeże ciepłą iskrę w oczach, życzliwe słowo, prosi o możliwość pozostania przez kilka dni - będzie pracować, 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Extra Bold"/>
              </a:rPr>
              <a:t>a potem odejdzie.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493539"/>
            <a:ext cx="16744946" cy="9627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FFFFFF"/>
                </a:solidFill>
                <a:latin typeface="Open Sans Extra Bold"/>
              </a:rPr>
              <a:t>Rolnik staje wobec pytania: jak zareagować? Zdaje sobie sprawę, że do jego okien zapukał problem moralny, problem człowieka, któremu zostało odebrane człowieczeństwo, że zapukało wielkie zagadnienie ludzkie. Problem, który należy do tysięcy pokoleń: problem tymczasowego panowania zła, problem poszukiwanego i prześladowanego. Tak oto człowiek znajduje się w obliczu konieczności weryfikacji samego siebie, zestawienia swojego zachowania z imeratywem moralnym. Ryzyko połączone ze stanięciem po stronie dobra - po stronie poszukiwanego - jest zawsze ogromne."</a:t>
            </a:r>
          </a:p>
          <a:p>
            <a:pPr algn="ctr">
              <a:lnSpc>
                <a:spcPts val="5879"/>
              </a:lnSpc>
            </a:pPr>
          </a:p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FFFFFF"/>
                </a:solidFill>
                <a:latin typeface="Open Sans Extra Bold"/>
              </a:rPr>
              <a:t>(Szymon Datner, historyk żydowski)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46000"/>
          </a:blip>
          <a:srcRect l="5540" t="0" r="1926" b="8457"/>
          <a:stretch>
            <a:fillRect/>
          </a:stretch>
        </p:blipFill>
        <p:spPr>
          <a:xfrm flipH="false" flipV="false" rot="0">
            <a:off x="1020290" y="0"/>
            <a:ext cx="16247421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5400000">
            <a:off x="15589339" y="4638298"/>
            <a:ext cx="5403273" cy="1010405"/>
          </a:xfrm>
          <a:prstGeom prst="rect">
            <a:avLst/>
          </a:prstGeom>
          <a:solidFill>
            <a:srgbClr val="F8CF2C"/>
          </a:solidFill>
        </p:spPr>
      </p:sp>
      <p:sp>
        <p:nvSpPr>
          <p:cNvPr name="AutoShape 3" id="3"/>
          <p:cNvSpPr/>
          <p:nvPr/>
        </p:nvSpPr>
        <p:spPr>
          <a:xfrm rot="-5400000">
            <a:off x="-2701636" y="4638298"/>
            <a:ext cx="5403273" cy="1010405"/>
          </a:xfrm>
          <a:prstGeom prst="rect">
            <a:avLst/>
          </a:prstGeom>
          <a:solidFill>
            <a:srgbClr val="F8CF2C"/>
          </a:solid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291328" y="0"/>
            <a:ext cx="15705344" cy="10287000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2313657" y="6474878"/>
            <a:ext cx="13663660" cy="2783422"/>
            <a:chOff x="0" y="0"/>
            <a:chExt cx="18218214" cy="3711229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1129647" y="0"/>
              <a:ext cx="15747004" cy="18288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400"/>
                </a:lnSpc>
              </a:pPr>
              <a:r>
                <a:rPr lang="en-US" sz="4500" spc="90">
                  <a:solidFill>
                    <a:srgbClr val="FFFEE6"/>
                  </a:solidFill>
                  <a:latin typeface="Oswald"/>
                </a:rPr>
                <a:t>JÓZEF NIE RAZ SŁYSZAŁ SŁOWA: </a:t>
              </a:r>
            </a:p>
            <a:p>
              <a:pPr algn="ctr">
                <a:lnSpc>
                  <a:spcPts val="5400"/>
                </a:lnSpc>
              </a:pPr>
              <a:r>
                <a:rPr lang="en-US" sz="4500" spc="90">
                  <a:solidFill>
                    <a:srgbClr val="FFFEE6"/>
                  </a:solidFill>
                  <a:latin typeface="Oswald"/>
                </a:rPr>
                <a:t>"NIE TRZYMAJ ŻYDÓW, BO BĘDZIE NIESZCZĘŚCIE"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478906"/>
              <a:ext cx="18218214" cy="12323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039"/>
                </a:lnSpc>
              </a:pPr>
              <a:r>
                <a:rPr lang="en-US" sz="6399" spc="255">
                  <a:solidFill>
                    <a:srgbClr val="F8CF2C"/>
                  </a:solidFill>
                  <a:latin typeface="Oswald Bold"/>
                </a:rPr>
                <a:t>TO SĄ LUDZIE, JA ICH NIE WYGONIĘ!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829948" y="1805363"/>
            <a:ext cx="12628105" cy="6676274"/>
            <a:chOff x="0" y="0"/>
            <a:chExt cx="16837473" cy="8901699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2709044"/>
              <a:ext cx="16837473" cy="36484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280"/>
                </a:lnSpc>
              </a:pPr>
              <a:r>
                <a:rPr lang="en-US" sz="5600" spc="112">
                  <a:solidFill>
                    <a:srgbClr val="FFFEE6"/>
                  </a:solidFill>
                  <a:latin typeface="Montserrat Semi-Bold Bold"/>
                </a:rPr>
                <a:t>Skąd Słudzy Boży czerpali siły, by trwać w podjętej decyzji przechowywania ośmiu Żydów?</a:t>
              </a:r>
            </a:p>
          </p:txBody>
        </p:sp>
        <p:sp>
          <p:nvSpPr>
            <p:cNvPr name="AutoShape 4" id="4"/>
            <p:cNvSpPr/>
            <p:nvPr/>
          </p:nvSpPr>
          <p:spPr>
            <a:xfrm rot="0">
              <a:off x="6589936" y="0"/>
              <a:ext cx="3657600" cy="277091"/>
            </a:xfrm>
            <a:prstGeom prst="rect">
              <a:avLst/>
            </a:prstGeom>
            <a:solidFill>
              <a:srgbClr val="FFFEE6"/>
            </a:solidFill>
          </p:spPr>
        </p:sp>
        <p:sp>
          <p:nvSpPr>
            <p:cNvPr name="AutoShape 5" id="5"/>
            <p:cNvSpPr/>
            <p:nvPr/>
          </p:nvSpPr>
          <p:spPr>
            <a:xfrm rot="0">
              <a:off x="6589936" y="8624608"/>
              <a:ext cx="3657600" cy="277091"/>
            </a:xfrm>
            <a:prstGeom prst="rect">
              <a:avLst/>
            </a:prstGeom>
            <a:solidFill>
              <a:srgbClr val="FFFEE6"/>
            </a:solidFill>
          </p:spPr>
        </p:sp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0026" t="25529" r="5609" b="21116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0" y="7101206"/>
            <a:ext cx="18288000" cy="29203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760"/>
              </a:lnSpc>
            </a:pPr>
            <a:r>
              <a:rPr lang="en-US" sz="8400">
                <a:solidFill>
                  <a:srgbClr val="F8CF2C"/>
                </a:solidFill>
                <a:latin typeface="Open Sans Light Bold"/>
              </a:rPr>
              <a:t>ULMOWIE BYLI  LUDŹMI WIERZĄCYMI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>
  <p:cSld>
    <p:bg>
      <p:bgPr>
        <a:solidFill>
          <a:srgbClr val="FFFE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9277095" y="1407546"/>
            <a:ext cx="7982205" cy="7471909"/>
          </a:xfrm>
          <a:prstGeom prst="rect">
            <a:avLst/>
          </a:prstGeom>
          <a:solidFill>
            <a:srgbClr val="F8CF2C"/>
          </a:solidFill>
        </p:spPr>
      </p:sp>
      <p:sp>
        <p:nvSpPr>
          <p:cNvPr name="AutoShape 3" id="3"/>
          <p:cNvSpPr/>
          <p:nvPr/>
        </p:nvSpPr>
        <p:spPr>
          <a:xfrm rot="0">
            <a:off x="1161795" y="1407546"/>
            <a:ext cx="7982205" cy="7471909"/>
          </a:xfrm>
          <a:prstGeom prst="rect">
            <a:avLst/>
          </a:prstGeom>
          <a:solidFill>
            <a:srgbClr val="252827"/>
          </a:solidFill>
        </p:spPr>
      </p:sp>
      <p:grpSp>
        <p:nvGrpSpPr>
          <p:cNvPr name="Group 4" id="4"/>
          <p:cNvGrpSpPr/>
          <p:nvPr/>
        </p:nvGrpSpPr>
        <p:grpSpPr>
          <a:xfrm rot="0">
            <a:off x="10250516" y="2801926"/>
            <a:ext cx="6035363" cy="3482999"/>
            <a:chOff x="0" y="0"/>
            <a:chExt cx="8047151" cy="4643998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741922"/>
              <a:ext cx="8047151" cy="39020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2999" spc="359">
                  <a:solidFill>
                    <a:srgbClr val="252827"/>
                  </a:solidFill>
                  <a:latin typeface="Montserrat Semi-Bold"/>
                </a:rPr>
                <a:t>"PRZEŚLADOWANIE SŁUG BOŻYCH BYŁO SPOWODOWANE ICH HEROICZNĄ MIŁOŚCIĄ BLIŹNIEGO"</a:t>
              </a:r>
            </a:p>
          </p:txBody>
        </p:sp>
        <p:sp>
          <p:nvSpPr>
            <p:cNvPr name="AutoShape 6" id="6"/>
            <p:cNvSpPr/>
            <p:nvPr/>
          </p:nvSpPr>
          <p:spPr>
            <a:xfrm rot="0">
              <a:off x="2677375" y="0"/>
              <a:ext cx="2692400" cy="203200"/>
            </a:xfrm>
            <a:prstGeom prst="rect">
              <a:avLst/>
            </a:prstGeom>
            <a:solidFill>
              <a:srgbClr val="252827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2135216" y="2801926"/>
            <a:ext cx="6035363" cy="4683149"/>
            <a:chOff x="0" y="0"/>
            <a:chExt cx="8047151" cy="6244198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741922"/>
              <a:ext cx="8047151" cy="55022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2999" spc="359">
                  <a:solidFill>
                    <a:srgbClr val="F8CF2C"/>
                  </a:solidFill>
                  <a:latin typeface="Montserrat Semi-Bold"/>
                </a:rPr>
                <a:t>"JESTEM PRZEKONANA, ŻE PRZYJĘCIE ŻYDÓW ZE WSZYSTKIMI KONSEKWENCJAMI BYŁO DOKONANE W SPOSÓB ŚWIADOMY I PRZEMYŚLANY"</a:t>
              </a:r>
            </a:p>
          </p:txBody>
        </p:sp>
        <p:sp>
          <p:nvSpPr>
            <p:cNvPr name="AutoShape 9" id="9"/>
            <p:cNvSpPr/>
            <p:nvPr/>
          </p:nvSpPr>
          <p:spPr>
            <a:xfrm rot="0">
              <a:off x="2677375" y="0"/>
              <a:ext cx="2692400" cy="203200"/>
            </a:xfrm>
            <a:prstGeom prst="rect">
              <a:avLst/>
            </a:prstGeom>
            <a:solidFill>
              <a:srgbClr val="F8CF2C"/>
            </a:solidFill>
          </p:spPr>
        </p:sp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4207" t="9240" r="687" b="924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-5400000">
            <a:off x="-2701636" y="4551218"/>
            <a:ext cx="5403273" cy="1184564"/>
          </a:xfrm>
          <a:prstGeom prst="rect">
            <a:avLst/>
          </a:prstGeom>
          <a:solidFill>
            <a:srgbClr val="F8CF2C"/>
          </a:solidFill>
        </p:spPr>
      </p:sp>
      <p:grpSp>
        <p:nvGrpSpPr>
          <p:cNvPr name="Group 4" id="4"/>
          <p:cNvGrpSpPr/>
          <p:nvPr/>
        </p:nvGrpSpPr>
        <p:grpSpPr>
          <a:xfrm rot="0">
            <a:off x="7967615" y="1607930"/>
            <a:ext cx="9821285" cy="8062410"/>
            <a:chOff x="0" y="0"/>
            <a:chExt cx="13095047" cy="10749880"/>
          </a:xfrm>
        </p:grpSpPr>
        <p:sp>
          <p:nvSpPr>
            <p:cNvPr name="AutoShape 5" id="5"/>
            <p:cNvSpPr/>
            <p:nvPr/>
          </p:nvSpPr>
          <p:spPr>
            <a:xfrm rot="0">
              <a:off x="0" y="0"/>
              <a:ext cx="4242044" cy="321367"/>
            </a:xfrm>
            <a:prstGeom prst="rect">
              <a:avLst/>
            </a:prstGeom>
            <a:solidFill>
              <a:srgbClr val="F8CF2C"/>
            </a:solidFill>
          </p:spPr>
        </p:sp>
        <p:sp>
          <p:nvSpPr>
            <p:cNvPr name="TextBox 6" id="6"/>
            <p:cNvSpPr txBox="true"/>
            <p:nvPr/>
          </p:nvSpPr>
          <p:spPr>
            <a:xfrm rot="0">
              <a:off x="41809" y="4523402"/>
              <a:ext cx="13053238" cy="62264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358"/>
                </a:lnSpc>
              </a:pPr>
              <a:r>
                <a:rPr lang="en-US" sz="3827" spc="114">
                  <a:solidFill>
                    <a:srgbClr val="F8CF2C"/>
                  </a:solidFill>
                  <a:latin typeface="Oswald"/>
                </a:rPr>
                <a:t>"Żyli wiarą, która płynęła z zasłuchania słowa Bożego. Choćby to zdanie, które podkreślił Józef Ulma o miłosiernym Samarytaninie, o miłości bliźniego. To pokazuje, że kierowali się we wszystkim wiarą i to nie była jakaś wiara oderwana od rzeczywistości, ale wiara, która powinna realizować się w codzienności, w życiu."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-249683" y="-212388"/>
            <a:ext cx="18227172" cy="1362790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47871" t="34297" r="1427" b="26689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44994" t="17780" r="3728" b="4228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481" r="20301" b="1481"/>
          <a:stretch>
            <a:fillRect/>
          </a:stretch>
        </p:blipFill>
        <p:spPr>
          <a:xfrm flipH="false" flipV="false" rot="0">
            <a:off x="8785221" y="288382"/>
            <a:ext cx="10949539" cy="9998618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539228" y="1812949"/>
            <a:ext cx="7987903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8CF2C"/>
                </a:solidFill>
                <a:latin typeface="Open Sans Light Bold"/>
              </a:rPr>
              <a:t>OFIARA ŻYCIA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858143" y="4796519"/>
            <a:ext cx="5350073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 Bold"/>
              </a:rPr>
              <a:t>24 marca 1944 r.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127" y="682625"/>
            <a:ext cx="15271746" cy="8826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FFFFFF"/>
                </a:solidFill>
                <a:latin typeface="Open Sans Extra Bold"/>
              </a:rPr>
              <a:t>Rankiem 24 marca 1944 r. przed dom Ulmów przybyło pięciu niemieckich żandarmów </a:t>
            </a:r>
          </a:p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FFFFFF"/>
                </a:solidFill>
                <a:latin typeface="Open Sans Extra Bold"/>
              </a:rPr>
              <a:t>i kilku granatowych policjantów, którymi dowodził por. Eilert Dieckien. Egzekucja zaczęła się od zamordowania Żydów; później roztrzelano Józefa i brzemienną Wiktorię. </a:t>
            </a:r>
          </a:p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FFFFFF"/>
                </a:solidFill>
                <a:latin typeface="Open Sans Extra Bold"/>
              </a:rPr>
              <a:t>Po kilkuminutowej naradzie - zabito wszystkie Dzieci - jak tłumaczono: "żeby wioska nie miała z nimi kłopotu". Ciała 17 Ofiar wrzucono do dwóch dołów wykopnaych na podwórku.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6628113" y="190612"/>
            <a:ext cx="3595288" cy="272370"/>
          </a:xfrm>
          <a:prstGeom prst="rect">
            <a:avLst/>
          </a:prstGeom>
          <a:solidFill>
            <a:srgbClr val="F8CF2C"/>
          </a:solidFill>
        </p:spPr>
      </p:sp>
      <p:sp>
        <p:nvSpPr>
          <p:cNvPr name="TextBox 3" id="3"/>
          <p:cNvSpPr txBox="true"/>
          <p:nvPr/>
        </p:nvSpPr>
        <p:spPr>
          <a:xfrm rot="0">
            <a:off x="2068401" y="2421578"/>
            <a:ext cx="16310000" cy="3420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3464"/>
              </a:lnSpc>
            </a:pPr>
            <a:r>
              <a:rPr lang="en-US" sz="12240" spc="489">
                <a:solidFill>
                  <a:srgbClr val="F8CF2C"/>
                </a:solidFill>
                <a:latin typeface="Oswald"/>
              </a:rPr>
              <a:t>SAMARYTANIE </a:t>
            </a:r>
          </a:p>
          <a:p>
            <a:pPr algn="l">
              <a:lnSpc>
                <a:spcPts val="13464"/>
              </a:lnSpc>
            </a:pPr>
            <a:r>
              <a:rPr lang="en-US" sz="12240" spc="489">
                <a:solidFill>
                  <a:srgbClr val="F8CF2C"/>
                </a:solidFill>
                <a:latin typeface="Oswald"/>
              </a:rPr>
              <a:t>Z MARKOWEJ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655433" y="6470693"/>
            <a:ext cx="16295346" cy="1388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048"/>
              </a:lnSpc>
            </a:pPr>
            <a:r>
              <a:rPr lang="en-US" sz="9207" spc="184">
                <a:solidFill>
                  <a:srgbClr val="FFFEE6"/>
                </a:solidFill>
                <a:latin typeface="Oswald"/>
              </a:rPr>
              <a:t>DROGA DO ŚWIĘTOŚCI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8496" t="32147" r="20630" b="12182"/>
          <a:stretch>
            <a:fillRect/>
          </a:stretch>
        </p:blipFill>
        <p:spPr>
          <a:xfrm flipH="false" flipV="false" rot="0">
            <a:off x="2608333" y="0"/>
            <a:ext cx="13071334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107281" y="0"/>
            <a:ext cx="16073437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4674807" y="-3162610"/>
            <a:ext cx="8938387" cy="1344961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5210842" y="-560174"/>
            <a:ext cx="7866317" cy="1140734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639805" y="0"/>
            <a:ext cx="15008389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286330" y="0"/>
            <a:ext cx="15715341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612334" y="0"/>
            <a:ext cx="15063331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256204" y="0"/>
            <a:ext cx="15775591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271296" y="0"/>
            <a:ext cx="15745408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5744146" y="0"/>
            <a:ext cx="6799707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5400000">
            <a:off x="-2701636" y="4551218"/>
            <a:ext cx="5403273" cy="1184564"/>
          </a:xfrm>
          <a:prstGeom prst="rect">
            <a:avLst/>
          </a:prstGeom>
          <a:solidFill>
            <a:srgbClr val="F8CF2C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8512464" y="1028700"/>
            <a:ext cx="8534115" cy="8854712"/>
            <a:chOff x="0" y="0"/>
            <a:chExt cx="11378820" cy="11806283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3657600" cy="277091"/>
            </a:xfrm>
            <a:prstGeom prst="rect">
              <a:avLst/>
            </a:prstGeom>
            <a:solidFill>
              <a:srgbClr val="F8CF2C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36049" y="4865732"/>
              <a:ext cx="11254838" cy="69405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647695" indent="-323848" lvl="1">
                <a:lnSpc>
                  <a:spcPts val="4199"/>
                </a:lnSpc>
                <a:buFont typeface="Arial"/>
                <a:buChar char="•"/>
              </a:pPr>
              <a:r>
                <a:rPr lang="en-US" sz="2999" spc="89">
                  <a:solidFill>
                    <a:srgbClr val="FFFEE6"/>
                  </a:solidFill>
                  <a:latin typeface="Oswald"/>
                </a:rPr>
                <a:t>Józef        ur. 02.03.1900 r.</a:t>
              </a:r>
            </a:p>
            <a:p>
              <a:pPr marL="647695" indent="-323848" lvl="1">
                <a:lnSpc>
                  <a:spcPts val="4199"/>
                </a:lnSpc>
                <a:buFont typeface="Arial"/>
                <a:buChar char="•"/>
              </a:pPr>
              <a:r>
                <a:rPr lang="en-US" sz="2999" spc="89">
                  <a:solidFill>
                    <a:srgbClr val="FFFEE6"/>
                  </a:solidFill>
                  <a:latin typeface="Oswald"/>
                </a:rPr>
                <a:t>Wiktoria   ur. 10.12.1912 r.</a:t>
              </a:r>
            </a:p>
            <a:p>
              <a:pPr>
                <a:lnSpc>
                  <a:spcPts val="4199"/>
                </a:lnSpc>
              </a:pPr>
              <a:r>
                <a:rPr lang="en-US" sz="2999" spc="89">
                  <a:solidFill>
                    <a:srgbClr val="FFFEE6"/>
                  </a:solidFill>
                  <a:latin typeface="Oswald"/>
                </a:rPr>
                <a:t>oraz Ich Dzieci:</a:t>
              </a:r>
            </a:p>
            <a:p>
              <a:pPr marL="647695" indent="-323848" lvl="1">
                <a:lnSpc>
                  <a:spcPts val="4199"/>
                </a:lnSpc>
                <a:buFont typeface="Arial"/>
                <a:buChar char="•"/>
              </a:pPr>
              <a:r>
                <a:rPr lang="en-US" sz="2999" spc="89">
                  <a:solidFill>
                    <a:srgbClr val="FFFEE6"/>
                  </a:solidFill>
                  <a:latin typeface="Oswald"/>
                </a:rPr>
                <a:t>Stasia      ur. 18.07.1936 r.</a:t>
              </a:r>
            </a:p>
            <a:p>
              <a:pPr marL="647695" indent="-323848" lvl="1">
                <a:lnSpc>
                  <a:spcPts val="4199"/>
                </a:lnSpc>
                <a:buFont typeface="Arial"/>
                <a:buChar char="•"/>
              </a:pPr>
              <a:r>
                <a:rPr lang="en-US" sz="2999" spc="89">
                  <a:solidFill>
                    <a:srgbClr val="FFFEE6"/>
                  </a:solidFill>
                  <a:latin typeface="Oswald"/>
                </a:rPr>
                <a:t>Basia       ur. 06.10.1937 r.</a:t>
              </a:r>
            </a:p>
            <a:p>
              <a:pPr marL="647695" indent="-323848" lvl="1">
                <a:lnSpc>
                  <a:spcPts val="4199"/>
                </a:lnSpc>
                <a:buFont typeface="Arial"/>
                <a:buChar char="•"/>
              </a:pPr>
              <a:r>
                <a:rPr lang="en-US" sz="2999" spc="89">
                  <a:solidFill>
                    <a:srgbClr val="FFFEE6"/>
                  </a:solidFill>
                  <a:latin typeface="Oswald"/>
                </a:rPr>
                <a:t>Władziu   ur. 05. 12.1938 r.</a:t>
              </a:r>
            </a:p>
            <a:p>
              <a:pPr marL="647695" indent="-323848" lvl="1">
                <a:lnSpc>
                  <a:spcPts val="4199"/>
                </a:lnSpc>
                <a:buFont typeface="Arial"/>
                <a:buChar char="•"/>
              </a:pPr>
              <a:r>
                <a:rPr lang="en-US" sz="2999" spc="89">
                  <a:solidFill>
                    <a:srgbClr val="FFFEE6"/>
                  </a:solidFill>
                  <a:latin typeface="Oswald"/>
                </a:rPr>
                <a:t>Franio      ur. 03.04.1940 r.</a:t>
              </a:r>
            </a:p>
            <a:p>
              <a:pPr marL="647695" indent="-323848" lvl="1">
                <a:lnSpc>
                  <a:spcPts val="4199"/>
                </a:lnSpc>
                <a:buFont typeface="Arial"/>
                <a:buChar char="•"/>
              </a:pPr>
              <a:r>
                <a:rPr lang="en-US" sz="2999" spc="89">
                  <a:solidFill>
                    <a:srgbClr val="FFFEE6"/>
                  </a:solidFill>
                  <a:latin typeface="Oswald"/>
                </a:rPr>
                <a:t>Antoś       ur. 06.06.1941 r.</a:t>
              </a:r>
            </a:p>
            <a:p>
              <a:pPr marL="647695" indent="-323848" lvl="1">
                <a:lnSpc>
                  <a:spcPts val="4199"/>
                </a:lnSpc>
                <a:buFont typeface="Arial"/>
                <a:buChar char="•"/>
              </a:pPr>
              <a:r>
                <a:rPr lang="en-US" sz="2999" spc="89">
                  <a:solidFill>
                    <a:srgbClr val="FFFEE6"/>
                  </a:solidFill>
                  <a:latin typeface="Oswald"/>
                </a:rPr>
                <a:t>Marysia    ur. 16.09.1942 r.</a:t>
              </a:r>
            </a:p>
            <a:p>
              <a:pPr algn="l" marL="647695" indent="-323848" lvl="1">
                <a:lnSpc>
                  <a:spcPts val="4199"/>
                </a:lnSpc>
                <a:buFont typeface="Arial"/>
                <a:buChar char="•"/>
              </a:pPr>
              <a:r>
                <a:rPr lang="en-US" sz="2999" spc="89">
                  <a:solidFill>
                    <a:srgbClr val="FFFEE6"/>
                  </a:solidFill>
                  <a:latin typeface="Oswald"/>
                </a:rPr>
                <a:t>Dziecko pod sercem Matki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8540" y="913131"/>
              <a:ext cx="11370280" cy="12323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039"/>
                </a:lnSpc>
              </a:pPr>
              <a:r>
                <a:rPr lang="en-US" sz="6399" spc="255">
                  <a:solidFill>
                    <a:srgbClr val="F8CF2C"/>
                  </a:solidFill>
                  <a:latin typeface="Oswald"/>
                </a:rPr>
                <a:t>CZCIGODNI SŁUDZY BOŻY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36049" y="2434239"/>
              <a:ext cx="11326937" cy="1930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759"/>
                </a:lnSpc>
              </a:pPr>
              <a:r>
                <a:rPr lang="en-US" sz="4800" spc="96">
                  <a:solidFill>
                    <a:srgbClr val="FFFEE6"/>
                  </a:solidFill>
                  <a:latin typeface="Oswald"/>
                </a:rPr>
                <a:t>JÓZEF I WIKTORIA ULMOWIE </a:t>
              </a:r>
            </a:p>
            <a:p>
              <a:pPr algn="ctr">
                <a:lnSpc>
                  <a:spcPts val="5759"/>
                </a:lnSpc>
              </a:pPr>
              <a:r>
                <a:rPr lang="en-US" sz="4800" spc="96">
                  <a:solidFill>
                    <a:srgbClr val="FFFEE6"/>
                  </a:solidFill>
                  <a:latin typeface="Oswald"/>
                </a:rPr>
                <a:t>Z DZIEĆMI</a:t>
              </a: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1598" y="0"/>
            <a:ext cx="777845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5201957" y="-140492"/>
            <a:ext cx="7889185" cy="1056115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5461254" y="0"/>
            <a:ext cx="7365492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602211" y="0"/>
            <a:ext cx="15083578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327131" y="0"/>
            <a:ext cx="15633739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181926" y="0"/>
            <a:ext cx="15924149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409414" y="0"/>
            <a:ext cx="15469173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5085779" y="0"/>
            <a:ext cx="8116443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5456110" y="0"/>
            <a:ext cx="7375779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5574411" y="0"/>
            <a:ext cx="7139178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2657871" y="0"/>
            <a:ext cx="12972257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335417" y="8537334"/>
            <a:ext cx="10169213" cy="594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9"/>
              </a:lnSpc>
            </a:pPr>
            <a:r>
              <a:rPr lang="en-US" sz="3099" spc="371">
                <a:solidFill>
                  <a:srgbClr val="F8CF2C"/>
                </a:solidFill>
                <a:latin typeface="Montserrat Semi-Bold"/>
              </a:rPr>
              <a:t>PAPIEŻ FRANCISZEK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752677" y="1538126"/>
            <a:ext cx="16782646" cy="65659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65"/>
              </a:lnSpc>
            </a:pPr>
            <a:r>
              <a:rPr lang="en-US" sz="5050" spc="101">
                <a:solidFill>
                  <a:srgbClr val="FFFEE6"/>
                </a:solidFill>
                <a:latin typeface="Montserrat Semi-Bold Bold"/>
              </a:rPr>
              <a:t>Jeśli rodzinie uda się skupić na Chrystusie, to jednoczy On i rzuca światło na całe życie rodzinne. Cierpienia i problemy są doświadczane w jedności z krzyżem Pana(...) Rodziny osiągają stopniowo, </a:t>
            </a:r>
          </a:p>
          <a:p>
            <a:pPr algn="ctr">
              <a:lnSpc>
                <a:spcPts val="6565"/>
              </a:lnSpc>
            </a:pPr>
            <a:r>
              <a:rPr lang="en-US" sz="5050" spc="101">
                <a:solidFill>
                  <a:srgbClr val="FFFEE6"/>
                </a:solidFill>
                <a:latin typeface="Montserrat Semi-Bold Bold"/>
              </a:rPr>
              <a:t>"z pomocą łaski Ducha Świętego swą świętość poprzez życie małżeńskie, uczestnicząc także w tajemnicy krzyża Chrystusa"</a:t>
            </a:r>
          </a:p>
        </p:txBody>
      </p:sp>
      <p:sp>
        <p:nvSpPr>
          <p:cNvPr name="AutoShape 4" id="4"/>
          <p:cNvSpPr/>
          <p:nvPr/>
        </p:nvSpPr>
        <p:spPr>
          <a:xfrm rot="0">
            <a:off x="7772400" y="691112"/>
            <a:ext cx="2743200" cy="337588"/>
          </a:xfrm>
          <a:prstGeom prst="rect">
            <a:avLst/>
          </a:prstGeom>
          <a:solidFill>
            <a:srgbClr val="FFFEE6"/>
          </a:solidFill>
        </p:spPr>
      </p:sp>
      <p:sp>
        <p:nvSpPr>
          <p:cNvPr name="AutoShape 5" id="5"/>
          <p:cNvSpPr/>
          <p:nvPr/>
        </p:nvSpPr>
        <p:spPr>
          <a:xfrm rot="0">
            <a:off x="7772400" y="9657263"/>
            <a:ext cx="2743200" cy="342415"/>
          </a:xfrm>
          <a:prstGeom prst="rect">
            <a:avLst/>
          </a:prstGeom>
          <a:solidFill>
            <a:srgbClr val="FFFEE6"/>
          </a:solidFill>
        </p:spPr>
      </p: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267277" y="0"/>
            <a:ext cx="15753446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5569268" y="0"/>
            <a:ext cx="7149465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657100" y="0"/>
            <a:ext cx="14973799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5240084" y="0"/>
            <a:ext cx="7807833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99103" y="-336415"/>
            <a:ext cx="16560197" cy="9605210"/>
            <a:chOff x="0" y="0"/>
            <a:chExt cx="22080263" cy="12806946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1982876" y="12036297"/>
              <a:ext cx="17780887" cy="7706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195"/>
                </a:lnSpc>
              </a:pPr>
              <a:r>
                <a:rPr lang="en-US" sz="3247" spc="389">
                  <a:solidFill>
                    <a:srgbClr val="F8CF2C"/>
                  </a:solidFill>
                  <a:latin typeface="Montserrat Semi-Bold"/>
                </a:rPr>
                <a:t>JAN PAWEŁ II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3576931"/>
              <a:ext cx="22080263" cy="73830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516"/>
                </a:lnSpc>
              </a:pPr>
              <a:r>
                <a:rPr lang="en-US" sz="4243" spc="84">
                  <a:solidFill>
                    <a:srgbClr val="FFFEE6"/>
                  </a:solidFill>
                  <a:latin typeface="Montserrat Semi-Bold Bold"/>
                </a:rPr>
                <a:t>Nasze stulecie również zapisało wielką martyrologię. (...) </a:t>
              </a:r>
            </a:p>
            <a:p>
              <a:pPr algn="ctr">
                <a:lnSpc>
                  <a:spcPts val="5516"/>
                </a:lnSpc>
              </a:pPr>
              <a:r>
                <a:rPr lang="en-US" sz="4243" spc="84">
                  <a:solidFill>
                    <a:srgbClr val="FFFEE6"/>
                  </a:solidFill>
                  <a:latin typeface="Montserrat Semi-Bold Bold"/>
                </a:rPr>
                <a:t>Przyszedł teraz czas przypomnienia tych wszystkich ofiar i oddania im czci należnej. A są to często męcennicy nieznani, ajk gdyby "nieznani żołnierze wielkiej sprawy Bożej - napisałem w Liście apostolskim </a:t>
              </a:r>
              <a:r>
                <a:rPr lang="en-US" sz="4243" spc="84">
                  <a:solidFill>
                    <a:srgbClr val="FFFEE6"/>
                  </a:solidFill>
                  <a:latin typeface="Montserrat Semi-Bold Bold Italics"/>
                </a:rPr>
                <a:t>Tertio millennio adveniente</a:t>
              </a:r>
              <a:r>
                <a:rPr lang="en-US" sz="4243" spc="84">
                  <a:solidFill>
                    <a:srgbClr val="FFFEE6"/>
                  </a:solidFill>
                  <a:latin typeface="Montserrat Semi-Bold Bold"/>
                </a:rPr>
                <a:t>. (...) </a:t>
              </a:r>
            </a:p>
            <a:p>
              <a:pPr algn="ctr">
                <a:lnSpc>
                  <a:spcPts val="5516"/>
                </a:lnSpc>
              </a:pPr>
              <a:r>
                <a:rPr lang="en-US" sz="4243" spc="84">
                  <a:solidFill>
                    <a:srgbClr val="FFFEE6"/>
                  </a:solidFill>
                  <a:latin typeface="Montserrat Semi-Bold Bold"/>
                </a:rPr>
                <a:t>Oni wszyscy dali świadectwo wierności Chrytsusowi pomimo przerażających swoim okrucieństwem cierpień. </a:t>
              </a:r>
            </a:p>
          </p:txBody>
        </p:sp>
        <p:sp>
          <p:nvSpPr>
            <p:cNvPr name="AutoShape 5" id="5"/>
            <p:cNvSpPr/>
            <p:nvPr/>
          </p:nvSpPr>
          <p:spPr>
            <a:xfrm rot="0">
              <a:off x="8641887" y="0"/>
              <a:ext cx="4796490" cy="363370"/>
            </a:xfrm>
            <a:prstGeom prst="rect">
              <a:avLst/>
            </a:prstGeom>
            <a:solidFill>
              <a:srgbClr val="FFFEE6"/>
            </a:solidFill>
          </p:spPr>
        </p:sp>
      </p:grpSp>
    </p:spTree>
  </p:cSld>
  <p:clrMapOvr>
    <a:masterClrMapping/>
  </p:clrMapOvr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5400000">
            <a:off x="15517579" y="4638298"/>
            <a:ext cx="5403273" cy="1010405"/>
          </a:xfrm>
          <a:prstGeom prst="rect">
            <a:avLst/>
          </a:prstGeom>
          <a:solidFill>
            <a:srgbClr val="F8CF2C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8534115" cy="8830583"/>
            <a:chOff x="0" y="0"/>
            <a:chExt cx="11378820" cy="11774110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3657600" cy="277091"/>
            </a:xfrm>
            <a:prstGeom prst="rect">
              <a:avLst/>
            </a:prstGeom>
            <a:solidFill>
              <a:srgbClr val="F8CF2C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36049" y="5081632"/>
              <a:ext cx="11254838" cy="66924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4479"/>
                </a:lnSpc>
              </a:pPr>
              <a:r>
                <a:rPr lang="en-US" sz="3199" spc="95">
                  <a:solidFill>
                    <a:srgbClr val="252827"/>
                  </a:solidFill>
                  <a:latin typeface="Oswald"/>
                </a:rPr>
                <a:t>"Rodzina nasza była zwyczajna, rodzice byli religijni, matka w ostatnich latach codziennie uczestniczyła we Mszy św. Było nas czworo rodzeństwa, rodzice modlili się w domu, śpiewano w rodzinie Godzinki, w niedzielę regularnie uczestniczyli we Mszy św. W takim duchu został wychowany także Józef, który jak wszyscy z rodzeństwa przyjmował w swoim czasie sakramenty święte" </a:t>
              </a:r>
            </a:p>
            <a:p>
              <a:pPr algn="just">
                <a:lnSpc>
                  <a:spcPts val="4479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8540" y="913131"/>
              <a:ext cx="11370280" cy="24134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039"/>
                </a:lnSpc>
              </a:pPr>
              <a:r>
                <a:rPr lang="en-US" sz="6399" spc="255">
                  <a:solidFill>
                    <a:srgbClr val="252827"/>
                  </a:solidFill>
                  <a:latin typeface="Oswald"/>
                </a:rPr>
                <a:t>DOM RODZINNY </a:t>
              </a:r>
            </a:p>
            <a:p>
              <a:pPr algn="l">
                <a:lnSpc>
                  <a:spcPts val="7039"/>
                </a:lnSpc>
              </a:pPr>
              <a:r>
                <a:rPr lang="en-US" sz="6399" spc="255">
                  <a:solidFill>
                    <a:srgbClr val="252827"/>
                  </a:solidFill>
                  <a:latin typeface="Oswald"/>
                </a:rPr>
                <a:t>JÓZEFA ULMY</a:t>
              </a:r>
            </a:p>
          </p:txBody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1046258" y="0"/>
            <a:ext cx="7241742" cy="1107017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5400000">
            <a:off x="15517579" y="4638298"/>
            <a:ext cx="5403273" cy="1010405"/>
          </a:xfrm>
          <a:prstGeom prst="rect">
            <a:avLst/>
          </a:prstGeom>
          <a:solidFill>
            <a:srgbClr val="F8CF2C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771523" y="-463356"/>
            <a:ext cx="8812072" cy="10620615"/>
            <a:chOff x="0" y="0"/>
            <a:chExt cx="11749429" cy="14160820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3776728" cy="286116"/>
            </a:xfrm>
            <a:prstGeom prst="rect">
              <a:avLst/>
            </a:prstGeom>
            <a:solidFill>
              <a:srgbClr val="F8CF2C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37223" y="6459047"/>
              <a:ext cx="11621409" cy="77017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4625"/>
                </a:lnSpc>
              </a:pPr>
              <a:r>
                <a:rPr lang="en-US" sz="3304" spc="99">
                  <a:solidFill>
                    <a:srgbClr val="252827"/>
                  </a:solidFill>
                  <a:latin typeface="Oswald"/>
                </a:rPr>
                <a:t>"Mama Wiktorii zmarła, gdy Wiktoria miała około 6 lat. Jej ojciec, Jan, wychowywał sam siedmioro dzieci przy pomocy swoich krewnych. Jan był dobrym człowiekiem, wrażliwym na potrzeby innych. Chętnie pomagał potrzebującym. W rodzinie Wiktorii była taka tradycja, że z domu nikt głodny nie wyszedł, a na święta podawało się produkty potrzebującym. Biednego nie odprawiało się nigdy bez pomocy. W takiej atmosferze wyrastała Wiktoria, szczególnie wrażliwa na potrzeby innych" 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8818" y="950536"/>
              <a:ext cx="11740611" cy="37039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269"/>
                </a:lnSpc>
              </a:pPr>
              <a:r>
                <a:rPr lang="en-US" sz="6608" spc="264">
                  <a:solidFill>
                    <a:srgbClr val="252827"/>
                  </a:solidFill>
                  <a:latin typeface="Oswald"/>
                </a:rPr>
                <a:t>DOM RODZINNY </a:t>
              </a:r>
            </a:p>
            <a:p>
              <a:pPr>
                <a:lnSpc>
                  <a:spcPts val="7269"/>
                </a:lnSpc>
              </a:pPr>
              <a:r>
                <a:rPr lang="en-US" sz="6608" spc="264">
                  <a:solidFill>
                    <a:srgbClr val="252827"/>
                  </a:solidFill>
                  <a:latin typeface="Oswald"/>
                </a:rPr>
                <a:t>WIKTORII ULMA </a:t>
              </a:r>
            </a:p>
            <a:p>
              <a:pPr algn="l">
                <a:lnSpc>
                  <a:spcPts val="7269"/>
                </a:lnSpc>
              </a:pPr>
              <a:r>
                <a:rPr lang="en-US" sz="6608" spc="264">
                  <a:solidFill>
                    <a:srgbClr val="252827"/>
                  </a:solidFill>
                  <a:latin typeface="Oswald"/>
                </a:rPr>
                <a:t>Z DOMU NIEMCZAK</a:t>
              </a:r>
            </a:p>
          </p:txBody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0799064" y="0"/>
            <a:ext cx="7488936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5400000">
            <a:off x="-2701636" y="4551218"/>
            <a:ext cx="5403273" cy="1184564"/>
          </a:xfrm>
          <a:prstGeom prst="rect">
            <a:avLst/>
          </a:prstGeom>
          <a:solidFill>
            <a:srgbClr val="F8CF2C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8791134" y="-431438"/>
            <a:ext cx="8468166" cy="9689738"/>
            <a:chOff x="0" y="0"/>
            <a:chExt cx="11290887" cy="12919650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3657600" cy="277091"/>
            </a:xfrm>
            <a:prstGeom prst="rect">
              <a:avLst/>
            </a:prstGeom>
            <a:solidFill>
              <a:srgbClr val="F8CF2C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36049" y="3900532"/>
              <a:ext cx="11254838" cy="90191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4899"/>
                </a:lnSpc>
              </a:pPr>
              <a:r>
                <a:rPr lang="en-US" sz="3499" spc="104">
                  <a:solidFill>
                    <a:srgbClr val="FFFEE6"/>
                  </a:solidFill>
                  <a:latin typeface="Oswald"/>
                </a:rPr>
                <a:t>"Słudzy Boży Józef i Wiktoria byli jak inni ludzie w swoim środowisku. Wyrośli w rodzinach religijnych, byli zakorzenieni w wierze chrześcijańskiej, praktykowali ją..."</a:t>
              </a:r>
            </a:p>
            <a:p>
              <a:pPr algn="just">
                <a:lnSpc>
                  <a:spcPts val="4899"/>
                </a:lnSpc>
              </a:pPr>
            </a:p>
            <a:p>
              <a:pPr algn="just">
                <a:lnSpc>
                  <a:spcPts val="4899"/>
                </a:lnSpc>
              </a:pPr>
              <a:r>
                <a:rPr lang="en-US" sz="3499" spc="104">
                  <a:solidFill>
                    <a:srgbClr val="FFFEE6"/>
                  </a:solidFill>
                  <a:latin typeface="Oswald"/>
                </a:rPr>
                <a:t>"Znałem rodzinę Wiktorii, zwłaszcza matkę, siostrę mojej mamy. Była ona osobą bardzo religijną. W tym duchu wychowywała także swoje dzieci. Znałem także rodziców Józefa Ulmy, byli to ludzie pracowici i religijni... Józef i Wiktoria wynieśli z domu dobre wychowanie"</a:t>
              </a:r>
            </a:p>
          </p:txBody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6772275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5400000">
            <a:off x="-2701636" y="4551218"/>
            <a:ext cx="5403273" cy="1184564"/>
          </a:xfrm>
          <a:prstGeom prst="rect">
            <a:avLst/>
          </a:prstGeom>
          <a:solidFill>
            <a:srgbClr val="F8CF2C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8512464" y="1028700"/>
            <a:ext cx="8534115" cy="9068708"/>
            <a:chOff x="0" y="0"/>
            <a:chExt cx="11378820" cy="12091610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3657600" cy="277091"/>
            </a:xfrm>
            <a:prstGeom prst="rect">
              <a:avLst/>
            </a:prstGeom>
            <a:solidFill>
              <a:srgbClr val="F8CF2C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36049" y="3900532"/>
              <a:ext cx="11254838" cy="81910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4479"/>
                </a:lnSpc>
              </a:pPr>
              <a:r>
                <a:rPr lang="en-US" sz="3199" spc="95">
                  <a:solidFill>
                    <a:srgbClr val="FFFEE6"/>
                  </a:solidFill>
                  <a:latin typeface="Oswald"/>
                </a:rPr>
                <a:t>"W miejscowości Ulma Józef uchodził za człowieka roztropnego i uczciwego"</a:t>
              </a:r>
            </a:p>
            <a:p>
              <a:pPr algn="just">
                <a:lnSpc>
                  <a:spcPts val="4479"/>
                </a:lnSpc>
              </a:pPr>
            </a:p>
            <a:p>
              <a:pPr algn="just">
                <a:lnSpc>
                  <a:spcPts val="4479"/>
                </a:lnSpc>
              </a:pPr>
              <a:r>
                <a:rPr lang="en-US" sz="3199" spc="95">
                  <a:solidFill>
                    <a:srgbClr val="FFFEE6"/>
                  </a:solidFill>
                  <a:latin typeface="Oswald"/>
                </a:rPr>
                <a:t>"Nigdy nie słyszałem, by Ulma miał z kimkolwiek konflikt"</a:t>
              </a:r>
            </a:p>
            <a:p>
              <a:pPr algn="just">
                <a:lnSpc>
                  <a:spcPts val="4479"/>
                </a:lnSpc>
              </a:pPr>
            </a:p>
            <a:p>
              <a:pPr algn="just">
                <a:lnSpc>
                  <a:spcPts val="4479"/>
                </a:lnSpc>
              </a:pPr>
              <a:r>
                <a:rPr lang="en-US" sz="3199" spc="95">
                  <a:solidFill>
                    <a:srgbClr val="FFFEE6"/>
                  </a:solidFill>
                  <a:latin typeface="Oswald"/>
                </a:rPr>
                <a:t>"Józef był człowiekiem pracowitym, chętnym do pomocy"</a:t>
              </a:r>
            </a:p>
            <a:p>
              <a:pPr algn="just">
                <a:lnSpc>
                  <a:spcPts val="4479"/>
                </a:lnSpc>
              </a:pPr>
            </a:p>
            <a:p>
              <a:pPr algn="just">
                <a:lnSpc>
                  <a:spcPts val="4479"/>
                </a:lnSpc>
              </a:pPr>
              <a:r>
                <a:rPr lang="en-US" sz="3199" spc="95">
                  <a:solidFill>
                    <a:srgbClr val="FFFEE6"/>
                  </a:solidFill>
                  <a:latin typeface="Oswald"/>
                </a:rPr>
                <a:t>"Józef był chętny do pomocy innym pod każdym względem"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8540" y="913131"/>
              <a:ext cx="11370280" cy="12323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039"/>
                </a:lnSpc>
              </a:pPr>
              <a:r>
                <a:rPr lang="en-US" sz="6399" spc="255">
                  <a:solidFill>
                    <a:srgbClr val="F8CF2C"/>
                  </a:solidFill>
                  <a:latin typeface="Oswald"/>
                </a:rPr>
                <a:t>CHARAKTER JÓZEFA</a:t>
              </a:r>
            </a:p>
          </p:txBody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699516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DAFjq3fNZ8w</dc:identifier>
  <dcterms:modified xsi:type="dcterms:W3CDTF">2011-08-01T06:04:30Z</dcterms:modified>
  <cp:revision>1</cp:revision>
  <dc:title>Czarna Biała Żółta Korporacyjna Zdjęcie Architektura Prezentacja</dc:title>
</cp:coreProperties>
</file>